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12" r:id="rId2"/>
    <p:sldId id="311" r:id="rId3"/>
    <p:sldId id="358" r:id="rId4"/>
    <p:sldId id="342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5" r:id="rId17"/>
    <p:sldId id="257" r:id="rId18"/>
    <p:sldId id="269" r:id="rId19"/>
    <p:sldId id="271" r:id="rId20"/>
    <p:sldId id="275" r:id="rId21"/>
    <p:sldId id="276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3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2" r:id="rId56"/>
    <p:sldId id="351" r:id="rId57"/>
    <p:sldId id="353" r:id="rId58"/>
    <p:sldId id="354" r:id="rId59"/>
    <p:sldId id="355" r:id="rId60"/>
    <p:sldId id="356" r:id="rId61"/>
    <p:sldId id="357" r:id="rId62"/>
    <p:sldId id="258" r:id="rId63"/>
    <p:sldId id="259" r:id="rId64"/>
    <p:sldId id="261" r:id="rId65"/>
    <p:sldId id="264" r:id="rId66"/>
    <p:sldId id="265" r:id="rId67"/>
    <p:sldId id="282" r:id="rId68"/>
    <p:sldId id="289" r:id="rId69"/>
    <p:sldId id="292" r:id="rId70"/>
    <p:sldId id="310" r:id="rId7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8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F379E-DBA2-45BD-A3AC-D0F997E9C296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FADEF-A845-42DC-AF99-17E4EB64C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91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12A2-DED3-4A79-A4A2-10EC89D10D26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E5A9B-609D-47EB-AE37-FC2F0FDD8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9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28C46-7B6A-C59B-DDB2-B9F79627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1B8F4DA-F327-731C-1B2F-91FCC2434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D206ACB-548A-3FFF-EEF0-8A7EB6EE8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ADA55-94E0-9D59-311C-EA2048C72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5A9B-609D-47EB-AE37-FC2F0FDD8CC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87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4027-5215-B56B-255A-0EB97155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65DEFE-2674-F00C-EFCB-6BD48DF4D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C9C1D21-A060-A776-48C4-062D2DC1E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9F987D-948A-9134-FA3C-4017FFA2C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5A9B-609D-47EB-AE37-FC2F0FDD8CC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64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23CD-42D5-A760-F5FB-F8A4EE98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529522C-4981-1F81-24E8-6A8518C01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B04D4B-15C2-B592-2AB6-1A334AE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9639B-FCB8-16B6-E674-BD7C58D0E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5A9B-609D-47EB-AE37-FC2F0FDD8CC7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13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E5A9B-609D-47EB-AE37-FC2F0FDD8CC7}" type="slidenum">
              <a:rPr lang="fr-FR" smtClean="0"/>
              <a:t>70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8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9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0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9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2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5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" name="hammer.wav"/>
          </p:stSnd>
        </p:sndAc>
      </p:transition>
    </mc:Choice>
    <mc:Fallback xmlns="">
      <p:transition advClick="0" advTm="30000">
        <p:sndAc>
          <p:stSnd>
            <p:snd r:embed="rId3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5668-48EB-460D-AC67-065D4296AAF1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834A-E9A8-4727-9D18-84C1DF15B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13" name="hammer.wav"/>
          </p:stSnd>
        </p:sndAc>
      </p:transition>
    </mc:Choice>
    <mc:Fallback xmlns="">
      <p:transition advClick="0" advTm="30000">
        <p:sndAc>
          <p:stSnd>
            <p:snd r:embed="rId14" name="hammer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E4D5643-0743-645B-5412-AE145237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708EE6A-EBAA-A464-66EB-E7788102D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1" b="17850"/>
          <a:stretch>
            <a:fillRect/>
          </a:stretch>
        </p:blipFill>
        <p:spPr>
          <a:xfrm>
            <a:off x="2013497" y="1268760"/>
            <a:ext cx="511700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hammer.wav"/>
          </p:stSnd>
        </p:sndAc>
      </p:transition>
    </mc:Choice>
    <mc:Fallback xmlns="">
      <p:transition>
        <p:sndAc>
          <p:stSnd>
            <p:snd r:embed="rId5" name="hammer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0E07BC-2415-B015-B019-BD94D4C0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1E0EDD-6E87-B71A-F10B-863610CD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1D14900-CC0B-C59E-9847-F1D47DB5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FA1333-9BB7-B59F-448A-7EF7AA062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B55F46-2497-513A-9686-C0F58940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A617D2-9BBC-53C7-A6BC-314ACED4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D4374-F9E1-D24D-C253-23C33E73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77CCED-303A-729B-050B-670CC71D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A5E2C7-EAA8-D7A5-BD38-4BB7C00A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CE45B-FF69-6AE2-981B-3F943C7C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Quel est le constituant de l'atome qui possède une charge électrique négative ?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Le proton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Le neutron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L'électron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Le noyau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A2D40-B58F-3FF4-E160-450F3CBBEBA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8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  <p:sndAc>
          <p:stSnd>
            <p:snd r:embed="rId3" name="hammer.wav"/>
          </p:stSnd>
        </p:sndAc>
      </p:transition>
    </mc:Choice>
    <mc:Fallback xmlns="">
      <p:transition spd="slow" advClick="0" advTm="30000">
        <p:circl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39496D-2218-9CB2-26E5-82A1B8ED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Un ion qui a perdu un ou plusieurs électrons est appelé :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Un anion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Un cation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Un isotope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Une molécule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A9B5B-151E-4285-3087-1E19EDA3AEA7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25BC2D-E726-AFE8-DBA7-23DA2827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2675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  <a:effectLst/>
              </a:rPr>
              <a:t>L’atome de carbone </a:t>
            </a:r>
            <a:r>
              <a:rPr lang="fr-FR" sz="4000" b="1" dirty="0">
                <a:solidFill>
                  <a:srgbClr val="FF0000"/>
                </a:solidFill>
              </a:rPr>
              <a:t>est caractérisé par les nombres A=12 et Z=6 </a:t>
            </a:r>
            <a:r>
              <a:rPr lang="fr-FR" sz="4000" b="1" dirty="0">
                <a:solidFill>
                  <a:srgbClr val="FF0000"/>
                </a:solidFill>
                <a:effectLst/>
              </a:rPr>
              <a:t>:</a:t>
            </a:r>
          </a:p>
          <a:p>
            <a:pPr marL="1203325" lvl="1" indent="-742950" algn="just">
              <a:buFont typeface="+mj-lt"/>
              <a:buAutoNum type="alphaLcPeriod"/>
            </a:pPr>
            <a:r>
              <a:rPr lang="fr-FR" sz="3600" b="1" dirty="0"/>
              <a:t>Le noyau contient 12 protons	</a:t>
            </a:r>
          </a:p>
          <a:p>
            <a:pPr marL="1203325" lvl="1" indent="-742950" algn="just">
              <a:buFont typeface="+mj-lt"/>
              <a:buAutoNum type="alphaLcPeriod"/>
            </a:pPr>
            <a:r>
              <a:rPr lang="fr-FR" sz="3600" b="1" dirty="0"/>
              <a:t>Le noyau contient 6 protons </a:t>
            </a:r>
          </a:p>
          <a:p>
            <a:pPr marL="1203325" lvl="1" indent="-742950" algn="just">
              <a:buFont typeface="+mj-lt"/>
              <a:buAutoNum type="alphaLcPeriod"/>
            </a:pPr>
            <a:r>
              <a:rPr lang="fr-FR" sz="3600" b="1" dirty="0"/>
              <a:t>Le noyau contient 12 neutrons</a:t>
            </a:r>
          </a:p>
          <a:p>
            <a:pPr marL="1203325" lvl="1" indent="-742950" algn="just">
              <a:buFont typeface="+mj-lt"/>
              <a:buAutoNum type="alphaLcPeriod"/>
            </a:pPr>
            <a:r>
              <a:rPr lang="fr-FR" sz="3600" b="1" dirty="0"/>
              <a:t>Le noyau contient 6 électrons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6AD4B-FB04-ABB3-E774-4350A4D92F87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1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7100AF-D3CE-6AE7-4B83-215C0D05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3000" b="1" dirty="0"/>
            </a:br>
            <a:endParaRPr lang="fr-FR" sz="30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L’atome d'oxygène est caractérisé par les nombres A=16 et Z=8: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Son noyau porte une charge négative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Son noyau comporte 16 électrons</a:t>
            </a:r>
            <a:endParaRPr lang="fr-FR" sz="3600" b="1" baseline="30000" dirty="0"/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Son noyau comporte 16 neutrons</a:t>
            </a:r>
            <a:endParaRPr lang="fr-FR" sz="3600" b="1" baseline="30000" dirty="0"/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Il y a autant d’électrons autour du noyau que de protons dans le noyau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0489D-8CD0-B4DF-9BF3-F9F82F494AA4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1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BF2A22-C319-64F5-64EA-4D2F7A023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hammer.wav"/>
          </p:stSnd>
        </p:sndAc>
      </p:transition>
    </mc:Choice>
    <mc:Fallback xmlns="">
      <p:transition>
        <p:sndAc>
          <p:stSnd>
            <p:snd r:embed="rId4" name="hammer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4E8E8B-C993-25FD-BEBA-704D8DB1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5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L’ion chlorure (Cl</a:t>
            </a:r>
            <a:r>
              <a:rPr lang="fr-FR" sz="4000" b="1" baseline="30000" dirty="0">
                <a:solidFill>
                  <a:srgbClr val="FF0000"/>
                </a:solidFill>
              </a:rPr>
              <a:t>-</a:t>
            </a:r>
            <a:r>
              <a:rPr lang="fr-FR" sz="4000" b="1" dirty="0">
                <a:solidFill>
                  <a:srgbClr val="FF0000"/>
                </a:solidFill>
              </a:rPr>
              <a:t>)</a:t>
            </a:r>
          </a:p>
          <a:p>
            <a:pPr marL="914400" lvl="1" indent="-514350">
              <a:buFont typeface="+mj-lt"/>
              <a:buAutoNum type="alphaLcPeriod"/>
            </a:pPr>
            <a:r>
              <a:rPr lang="fr-FR" sz="3600" b="1" dirty="0"/>
              <a:t>Est un anion	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Est un cation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fr-FR" sz="3600" b="1" dirty="0"/>
              <a:t>Est une molécule</a:t>
            </a:r>
            <a:endParaRPr lang="fr-FR" sz="3600" b="1" baseline="30000" dirty="0"/>
          </a:p>
          <a:p>
            <a:pPr marL="914400" lvl="1" indent="-514350">
              <a:buFont typeface="+mj-lt"/>
              <a:buAutoNum type="alphaLcPeriod"/>
            </a:pPr>
            <a:r>
              <a:rPr lang="fr-FR" sz="3600" b="1" dirty="0"/>
              <a:t>Est un atome ayant perdu 1 électron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EACC8-90FB-0BE3-2151-100E6646437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CCB7B1-98ED-FD1F-6C23-83A4F70C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6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Lors d’une réaction chimique : 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Il y a conservation des ions	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Il y a conservation des éléments chimiques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Il y a conservation des noyaux</a:t>
            </a:r>
            <a:endParaRPr lang="fr-FR" sz="3600" b="1" baseline="30000" dirty="0"/>
          </a:p>
          <a:p>
            <a:pPr marL="914400" lvl="1" indent="-514350" algn="just">
              <a:buFont typeface="+mj-lt"/>
              <a:buAutoNum type="alphaLcPeriod"/>
            </a:pPr>
            <a:r>
              <a:rPr lang="fr-FR" sz="3600" b="1" dirty="0"/>
              <a:t>Il y a conservation des molécules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5362B-1C0F-86D9-F18E-5DF14758E282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626F-0C55-6AFA-C932-CFA5860D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16FCE6-1B91-AE83-6CEF-087871C7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43A69A-257B-58C2-7B14-3FF5215F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7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D2FB79C-7F21-35BD-9745-AA64B1C520D0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Quel est le test caractéristique de la présence d'eau ?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L'eau de chaux qui se trouble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buée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sulfate de cuivre anhydre qui devient bleu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papier pH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71454-39BF-ADEF-D852-8030DF5E2C3E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FB94-AF62-A968-467B-A4CB764D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D915C7-7EC7-BE5B-D68E-577DF4BCA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CD6EF9-67E4-CF6C-06A9-56892B59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8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AFCF39F-094A-C88F-F9FC-971215D5BD35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Le pH d'une solution basique est : 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Égal à 7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Inférieur à 7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Supérieur à 7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Compris entre 0 et 3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04F51-4CBA-AD7D-5F41-A5865A1D72FE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B619-84E0-600B-5A9A-5852272F8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6A237-4242-4E0B-AF16-2F2A1991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783B5D-B1F6-AC6B-528F-5C3FC85C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9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131E01-82E6-7887-F02A-ABBA2548CE75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Quel gaz provoque une petite détonation ("pop") en présence d'une flamme ?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dioxygène (O</a:t>
            </a:r>
            <a:r>
              <a:rPr lang="fr-FR" sz="3600" b="1" baseline="-25000" dirty="0"/>
              <a:t>2</a:t>
            </a:r>
            <a:r>
              <a:rPr lang="fr-FR" sz="3600" b="1" dirty="0"/>
              <a:t>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dioxyde de carbone (CO</a:t>
            </a:r>
            <a:r>
              <a:rPr lang="fr-FR" sz="3600" b="1" baseline="-25000" dirty="0"/>
              <a:t>2</a:t>
            </a:r>
            <a:r>
              <a:rPr lang="fr-FR" sz="3600" b="1" dirty="0"/>
              <a:t>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diazote (N</a:t>
            </a:r>
            <a:r>
              <a:rPr lang="fr-FR" sz="3600" b="1" baseline="-25000" dirty="0"/>
              <a:t>2</a:t>
            </a:r>
            <a:r>
              <a:rPr lang="fr-FR" sz="3600" b="1" dirty="0"/>
              <a:t>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dihydrogène (H</a:t>
            </a:r>
            <a:r>
              <a:rPr lang="fr-FR" sz="3600" b="1" baseline="-25000" dirty="0"/>
              <a:t>2</a:t>
            </a:r>
            <a:r>
              <a:rPr lang="fr-FR" sz="3600" b="1" dirty="0"/>
              <a:t>)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C964-4EA9-9204-FD7D-523A74F8EC25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690DA-0A00-CE6E-26C2-CF101C8C6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4062E-E450-0E18-2B8E-373500D0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30DD2B4-660A-B4DC-6E74-643ABE6B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10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75FE42E-F6D1-5BE5-2BA0-CFB7CE3068AA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Quelle est la formule de l'ion chlorure ?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Cl</a:t>
            </a:r>
            <a:r>
              <a:rPr lang="fr-FR" sz="3600" b="1" baseline="30000" dirty="0"/>
              <a:t> +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Cl</a:t>
            </a:r>
            <a:r>
              <a:rPr lang="fr-FR" sz="3600" b="1" baseline="30000" dirty="0"/>
              <a:t> -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Na</a:t>
            </a:r>
            <a:r>
              <a:rPr lang="fr-FR" sz="3600" b="1" baseline="30000" dirty="0"/>
              <a:t> +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Fe</a:t>
            </a:r>
            <a:r>
              <a:rPr lang="fr-FR" sz="3600" b="1" baseline="30000" dirty="0"/>
              <a:t> 2+</a:t>
            </a:r>
          </a:p>
          <a:p>
            <a:pPr marL="0" indent="0" algn="just">
              <a:buFont typeface="Arial" pitchFamily="34" charset="0"/>
              <a:buNone/>
            </a:pPr>
            <a:endParaRPr lang="fr-FR" sz="4000" b="1" dirty="0">
              <a:solidFill>
                <a:srgbClr val="FF000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263E2-685E-6B70-C730-046AAE5D08A2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E095-66B7-9B64-E40D-9710F31B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0B5C2F-E74F-8BFC-2981-38E402D7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4EA365-CB9F-65C8-32D4-5FEAF4C7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369109E-395B-0D92-984E-2B727C321E78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Lors d’une transformation chimique, la masse totale des réactifs et des produits formés: 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Augmente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Diminue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Reste constante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Dépend de la température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F5F23-53B0-8574-1C80-281DC3DAD6C5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0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08409-D61A-324B-4F70-42A2B4342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F90BC6-BD65-BB43-BE1A-E55EB38E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AE1C8A-A2F9-2DF6-32AD-56A5A16B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12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CB73E8-C6A8-A0B8-C415-A426819742F4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Une solution aqueuse de pH 2 est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Très acide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Faiblement acide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Neutre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Basique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A38B9-7CEF-4D97-6CF3-B2A0E6F3624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3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15C8-7907-22FF-14A0-86B4048C0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238D04-527E-CD0E-5F44-3286B3618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E5F992-9F69-5F3F-F593-C70F280B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13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30FEC19-DD6B-CF0A-5505-2975FC70F396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Dans la formule H</a:t>
            </a:r>
            <a:r>
              <a:rPr lang="fr-FR" sz="4000" b="1" baseline="-25000" dirty="0">
                <a:solidFill>
                  <a:srgbClr val="FF0000"/>
                </a:solidFill>
              </a:rPr>
              <a:t>2</a:t>
            </a:r>
            <a:r>
              <a:rPr lang="fr-FR" sz="4000" b="1" dirty="0">
                <a:solidFill>
                  <a:srgbClr val="FF0000"/>
                </a:solidFill>
              </a:rPr>
              <a:t>O, le chiffre 2 indique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2 molécules d'eau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2 atomes d'oxygène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2 atomes d'hydrogène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2 électrons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7E0306-3FCF-EF9E-2DA7-787CE78686A4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86975-1590-E5B1-3267-D14E7D06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47FC0B-60C4-0E1C-4591-A7ACB26FE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DC946A-DE4E-ACC9-5DC6-1CF0B557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14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72449E8-6E92-9840-0AE5-62B245CBBD4C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Quel métal est attiré par un aimant ?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200" b="1" dirty="0"/>
              <a:t>L'aluminium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200" b="1" dirty="0"/>
              <a:t>Le cuivre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200" b="1" dirty="0"/>
              <a:t>L'or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200" b="1" dirty="0"/>
              <a:t>Le 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F2D38-223F-C2FA-C17F-9308B5A580CE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7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B31A9-567D-C17F-1FBD-924F26F8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3D2D2A8-0312-AC59-3EE6-44BB2A01B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6A0901-40FA-9161-7194-170C441AF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906" y="0"/>
            <a:ext cx="9154906" cy="1470025"/>
          </a:xfrm>
        </p:spPr>
        <p:txBody>
          <a:bodyPr>
            <a:normAutofit/>
          </a:bodyPr>
          <a:lstStyle/>
          <a:p>
            <a:r>
              <a:rPr lang="fr-FR" sz="8800" b="1" dirty="0">
                <a:solidFill>
                  <a:srgbClr val="FF0000"/>
                </a:solidFill>
              </a:rPr>
              <a:t>QCM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CD9C97-425B-745F-FA92-0520F8278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PHYSIQUE  - CHIMIE</a:t>
            </a:r>
          </a:p>
          <a:p>
            <a:r>
              <a:rPr lang="fr-FR" sz="4800" b="1">
                <a:solidFill>
                  <a:srgbClr val="0070C0"/>
                </a:solidFill>
              </a:rPr>
              <a:t>42 </a:t>
            </a:r>
            <a:r>
              <a:rPr lang="fr-FR" sz="4800" b="1" dirty="0">
                <a:solidFill>
                  <a:srgbClr val="0070C0"/>
                </a:solidFill>
              </a:rPr>
              <a:t>questions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30 secondes par question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1 seule réponse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Bien noircir les cases</a:t>
            </a:r>
          </a:p>
        </p:txBody>
      </p:sp>
    </p:spTree>
    <p:extLst>
      <p:ext uri="{BB962C8B-B14F-4D97-AF65-F5344CB8AC3E}">
        <p14:creationId xmlns:p14="http://schemas.microsoft.com/office/powerpoint/2010/main" val="14947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hammer.wav"/>
          </p:stSnd>
        </p:sndAc>
      </p:transition>
    </mc:Choice>
    <mc:Fallback xmlns="">
      <p:transition>
        <p:sndAc>
          <p:stSnd>
            <p:snd r:embed="rId5" name="hammer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5BB23-0142-D253-A473-36893B48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34D81-6AF0-9AB9-1705-4A8E3DA8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83C08B-653A-01B9-C5B2-AA3F7EEA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15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1F61041-9845-156F-6E65-307D79FFD0E1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masse volumique se calcule par la formule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 </a:t>
            </a:r>
            <a:r>
              <a:rPr lang="fr-FR" sz="3600" b="1" dirty="0">
                <a:latin typeface="Symbol" panose="05050102010706020507" pitchFamily="18" charset="2"/>
              </a:rPr>
              <a:t>r</a:t>
            </a:r>
            <a:r>
              <a:rPr lang="fr-FR" sz="3600" b="1" dirty="0"/>
              <a:t> = m x V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 </a:t>
            </a:r>
            <a:r>
              <a:rPr lang="fr-FR" sz="3600" b="1" dirty="0">
                <a:latin typeface="Symbol" panose="05050102010706020507" pitchFamily="18" charset="2"/>
              </a:rPr>
              <a:t>r</a:t>
            </a:r>
            <a:r>
              <a:rPr lang="fr-FR" sz="3600" b="1" dirty="0"/>
              <a:t> = V / m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 </a:t>
            </a:r>
            <a:r>
              <a:rPr lang="fr-FR" sz="3600" b="1" dirty="0">
                <a:latin typeface="Symbol" panose="05050102010706020507" pitchFamily="18" charset="2"/>
              </a:rPr>
              <a:t>r</a:t>
            </a:r>
            <a:r>
              <a:rPr lang="fr-FR" sz="3600" b="1" dirty="0"/>
              <a:t> = m / V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 </a:t>
            </a:r>
            <a:r>
              <a:rPr lang="fr-FR" sz="3600" b="1" dirty="0">
                <a:latin typeface="Symbol" panose="05050102010706020507" pitchFamily="18" charset="2"/>
              </a:rPr>
              <a:t>r</a:t>
            </a:r>
            <a:r>
              <a:rPr lang="fr-FR" sz="3600" b="1" dirty="0"/>
              <a:t> = m + 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6AC81-8030-DC9C-BD4F-DB6C0417E51C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C52C-6C18-1E87-34AA-DDCC9747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7223DD-B81F-8040-9692-19CA0098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77C3CC2-E317-B590-9DB6-3F798B4D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16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E99F5BB-B106-CCA1-5320-071D91AEA191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Un mélange où l'on ne distingue pas les constituants à l'œil nu est dit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Hétérogène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Homogène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Pur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Saturé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71EE0-015E-0F1F-A991-E4A1A34F9416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A7EC5-D238-BD25-24D1-4BD4FF65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919EF8-1986-855A-3B92-DF232CE8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7E7368-FC99-137B-C0C4-56D42D8C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17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90E981F-71EF-7C37-0DA1-BEB04B8DE17B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L'atome est globalement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Chargé positivement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Chargé négativement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Neutre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Instable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3B7F5-C81F-CA6C-9FF7-D69F6C48E885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87B4-F127-D4C0-7C87-295846287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C55DDE-C636-F928-000F-FEB6F487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9FBABA-63C3-4947-34E8-219528EC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18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D9DF95B-0359-7DA7-0675-6558D1247A5F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Quel est le symbole chimique correct de l'atome de carbone ?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Co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Ca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Cr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708C0-600A-B581-926C-352E25A1523D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0959F-95F3-DD1B-EDA6-9CA469F6F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629711-9F72-D90C-F1EC-D1880F45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B42680-AF96-EABB-BA2B-435C5A78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19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6EF3D26-88BC-FCA7-A032-D4AD021FC552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précipitation d'un précipité bleu dans une solution aqueuse dans laquelle on a introduit quelques gouttes de soude indique la présence d'ions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Fer II (Fe</a:t>
            </a:r>
            <a:r>
              <a:rPr lang="fr-FR" sz="3600" b="1" baseline="30000" dirty="0"/>
              <a:t>2+</a:t>
            </a:r>
            <a:r>
              <a:rPr lang="fr-FR" sz="3600" b="1" dirty="0"/>
              <a:t>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Cuivre II (Cu</a:t>
            </a:r>
            <a:r>
              <a:rPr lang="fr-FR" sz="3600" b="1" baseline="30000" dirty="0"/>
              <a:t>2+</a:t>
            </a:r>
            <a:r>
              <a:rPr lang="fr-FR" sz="3600" b="1" dirty="0"/>
              <a:t>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Fer III (Fe</a:t>
            </a:r>
            <a:r>
              <a:rPr lang="fr-FR" sz="3600" b="1" baseline="30000" dirty="0"/>
              <a:t>3+</a:t>
            </a:r>
            <a:r>
              <a:rPr lang="fr-FR" sz="3600" b="1" dirty="0"/>
              <a:t>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Zinc (Zn</a:t>
            </a:r>
            <a:r>
              <a:rPr lang="fr-FR" sz="3600" b="1" baseline="30000" dirty="0"/>
              <a:t>2+</a:t>
            </a:r>
            <a:r>
              <a:rPr lang="fr-FR" sz="3600" b="1" dirty="0"/>
              <a:t>)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D74CD-A343-D87E-76AB-F5C0AF540969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A7FA-6793-354C-E3E2-6625594B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F3E678-3C37-EA9B-ED94-AE8AF570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676D84-06CE-C219-5F4F-79C1A095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20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F6FF284-07DA-CC0B-1C22-16FA423398B7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Une solution saturée est une solution où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On a mis trop d'eau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soluté ne peut plus se dissoudre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pH est égal à 7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Il n'y a plus d'ions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D14C9-4ECB-ADDD-007F-B6BD7A22EDF2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A6AD2-BB1B-57D8-644D-0FBD16C2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71F7699-3D72-19B6-30E4-6C9DAEF74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91177C-B4C6-1357-9DD9-B987441B2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906" y="0"/>
            <a:ext cx="9154906" cy="1470025"/>
          </a:xfrm>
        </p:spPr>
        <p:txBody>
          <a:bodyPr>
            <a:normAutofit/>
          </a:bodyPr>
          <a:lstStyle/>
          <a:p>
            <a:r>
              <a:rPr lang="fr-FR" sz="8800" b="1" dirty="0">
                <a:solidFill>
                  <a:srgbClr val="FF0000"/>
                </a:solidFill>
              </a:rPr>
              <a:t>QCM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D67AEF-26B3-5D6C-B10E-A1A5E3AF3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endParaRPr lang="fr-FR" sz="4800" b="1" dirty="0">
              <a:solidFill>
                <a:srgbClr val="FF0000"/>
              </a:solidFill>
            </a:endParaRPr>
          </a:p>
          <a:p>
            <a:r>
              <a:rPr lang="fr-FR" sz="4800" b="1" dirty="0">
                <a:solidFill>
                  <a:srgbClr val="0070C0"/>
                </a:solidFill>
              </a:rPr>
              <a:t>PARTIE 2  - PHYSIQUE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Mouvements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Interactions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Énergie</a:t>
            </a:r>
          </a:p>
          <a:p>
            <a:endParaRPr lang="fr-F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hammer.wav"/>
          </p:stSnd>
        </p:sndAc>
      </p:transition>
    </mc:Choice>
    <mc:Fallback xmlns="">
      <p:transition>
        <p:sndAc>
          <p:stSnd>
            <p:snd r:embed="rId5" name="hammer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D04D-3E06-45A8-A1B8-E0971ACCA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396592-C415-34CE-EB1C-D57C3E58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851274-4BD6-925A-C85D-F647EF20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715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CD56-8B6B-D4EF-0B60-A9D7A0822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E42C54-15CC-3575-70A1-F8155E57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8A4F8B-DE84-D46F-E6E9-A0926F4FC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874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A454-7F34-85F6-090C-201643E2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1F8D01-82D6-94C7-2D0E-CD550B79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880F3-9887-C8B4-4990-53F10430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486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2EA6C-3FB0-1320-78FD-5D0BC79C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A5E8BD3-CFE8-1290-40A4-B5F7B532A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C8F708-01A3-8E17-2EA3-8B8B90F7C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906" y="0"/>
            <a:ext cx="9154906" cy="1470025"/>
          </a:xfrm>
        </p:spPr>
        <p:txBody>
          <a:bodyPr>
            <a:normAutofit/>
          </a:bodyPr>
          <a:lstStyle/>
          <a:p>
            <a:r>
              <a:rPr lang="fr-FR" sz="8800" b="1" dirty="0">
                <a:solidFill>
                  <a:srgbClr val="FF0000"/>
                </a:solidFill>
              </a:rPr>
              <a:t>QCM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91246E-70AE-B771-9BE5-B10478BDA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endParaRPr lang="fr-FR" sz="4800" b="1" dirty="0">
              <a:solidFill>
                <a:srgbClr val="FF0000"/>
              </a:solidFill>
            </a:endParaRPr>
          </a:p>
          <a:p>
            <a:r>
              <a:rPr lang="fr-FR" sz="4800" b="1" dirty="0">
                <a:solidFill>
                  <a:srgbClr val="0070C0"/>
                </a:solidFill>
              </a:rPr>
              <a:t>PARTIE 1  - CHIMIE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Constitution et Transformation</a:t>
            </a:r>
          </a:p>
          <a:p>
            <a:r>
              <a:rPr lang="fr-FR" sz="4800" b="1" dirty="0">
                <a:solidFill>
                  <a:srgbClr val="0070C0"/>
                </a:solidFill>
              </a:rPr>
              <a:t>de la Matière</a:t>
            </a:r>
          </a:p>
        </p:txBody>
      </p:sp>
    </p:spTree>
    <p:extLst>
      <p:ext uri="{BB962C8B-B14F-4D97-AF65-F5344CB8AC3E}">
        <p14:creationId xmlns:p14="http://schemas.microsoft.com/office/powerpoint/2010/main" val="26858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hammer.wav"/>
          </p:stSnd>
        </p:sndAc>
      </p:transition>
    </mc:Choice>
    <mc:Fallback xmlns="">
      <p:transition>
        <p:sndAc>
          <p:stSnd>
            <p:snd r:embed="rId5" name="hammer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7A32C-5494-1AC6-8DB4-A586EC3E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5E1001-79B7-245A-B637-AC05D4B1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FC1892-1076-4E52-158D-3C19993A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99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867D-9345-01A8-1DD6-FA53DA72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0240E1-E865-B294-9C45-E46A909E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A9EB79-A8F7-F0B0-6A76-D8465F74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177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7E2DD-7629-1499-9FDF-5D5CB6833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944E91-7963-6B72-C2ED-204436EB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FDA8-362D-A1E6-FF13-4EDDCAEC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59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19B8B-3DC4-A474-9AD7-7BB22EB2B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DE2E5C6-AD06-B7AD-B17F-E15D305B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6BB90A-5C88-25D1-8DC9-A0B046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54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134B7-5532-EC18-E86F-F51D454D3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E7BBBC-5592-F370-8102-895C496C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5019D-E50A-D7B3-E3BB-ADBA4890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64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0AF1-458D-6041-CC55-183EFBA37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535E90-C36B-C888-C992-16E0A2202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926DB-5D0B-604C-331A-46156B6A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36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27EF8-28F3-5200-0B1D-933921F5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8FC678-3CFA-7D80-62EB-778B6082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AEB8B-AB7E-6B02-C0D4-212E8B5E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77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EFFC-7EFF-2225-5849-E569538B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B4A3B1-BDE5-7352-C33D-9A81C3CE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077E24-51B1-CBCA-4D37-4F17AA9C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00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535C-5F97-325D-6397-FF39BAAC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ADA054-DE7A-5028-39C8-53B2AF47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F2908B-09D4-D61C-9E75-43A52C4B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5BFD9C-B8E1-9E83-F25A-05DA69D1663B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L'unité de la force dans le Système International est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Joule (J)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Watt (W)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Newton (N)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Kilogramme (kg)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9FB6A-35E4-29E5-A3E9-4DE35E01A920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517E-DDF6-320F-D9F3-391C6F511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7A6125-2A7D-E93C-63C8-6D562AEA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BED708-43C3-E77B-0BAB-930C7D18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22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2D8D1D8-30B9-85F2-35F6-C65170260A20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relation entre le poids (P) et la masse (m) est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m = P x g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P = g / m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m = g / P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P = m x g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A2F2F-8F8B-F257-113D-6C642487924E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710DFE-B414-9A41-43F9-A300C38E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458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2204F-3B7F-D48E-7393-3A2E38BD6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6C7D09-2A6F-4FBA-7B8B-549158C0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2B3D53-28AC-3E3A-C62B-4E10B121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23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BFBCB43-8AD7-0550-A577-27C5F0B81CC0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Sur la Lune, par rapport à la Terre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masse change, le poids reste identique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masse et le poids changent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poids change, la masse reste identique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Rien ne change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9FE24-FE94-F250-6599-AFCA9299873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6867-EFF6-3954-CD50-B5CE74AA0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D68C2E-460F-0FC2-EF9C-686CE55DE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6297A9C-4327-694D-71EF-7F17BFD6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24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AE952DA-3EAA-F7F6-6418-A5E8A0DB232D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Un mouvement dont la vitesse augmente est dit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Accéléré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Uniforme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Ralenti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Rectiligne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6940D-13F5-A307-C0A8-F7F9D7B141CF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9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20831-29CB-E3D4-157A-E579B69A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C65605-7CEF-A1BB-EA3B-71F88E94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C588DE-4B81-744A-F173-6A34B843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25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CCC817E-8970-B2EA-B858-F8808BDD0FB8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vitesse est définie par la relation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v = t / d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v = d / t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v = d x t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v = d + t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7C35D0-5864-17F7-97C6-B585743BF97C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D79E-82A8-EB0A-D024-357C8B81F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EB3E8B-19C0-E035-52D2-0A3CACF2E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D413C8-7393-4D71-86DB-628D822F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26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8391DB2-C582-ADBF-788D-47443629DE44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Quelle est l'unité de l'énergie ?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Newton (N)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L'Ampère 'A)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Joule (J)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Volt (V)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9F1DE-C85C-1103-C9A4-94A15A4DFBD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3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27E3-4586-1D8A-8617-468493B4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601C97-68B1-08A9-F6EA-A9268431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A624EC-43C9-BF81-6FE8-CC843B44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27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21B4B51-D6EA-2B5F-1FD0-CD03A877E815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L'énergie cinétique dépend de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masse et l'altitude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masse et la vitesse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vitesse et l'altitude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température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3EAD5-B7D3-45B5-B6CF-F0E055C8DB14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78F28-BE2B-BF74-F0F3-C62B78C0E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77412E-26AE-7C66-12F5-77C69836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7AA63B8-C648-4053-12E5-F0FD48F1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28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7318D12-5E03-B136-96B4-6B53896D3E6F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valeur de l'énergie cinétique se calcule à partir de la formule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 err="1"/>
              <a:t>E</a:t>
            </a:r>
            <a:r>
              <a:rPr lang="fr-FR" sz="3600" b="1" baseline="-25000" dirty="0" err="1"/>
              <a:t>c</a:t>
            </a:r>
            <a:r>
              <a:rPr lang="fr-FR" sz="3600" b="1" dirty="0"/>
              <a:t> = m x v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 err="1"/>
              <a:t>E</a:t>
            </a:r>
            <a:r>
              <a:rPr lang="fr-FR" sz="3600" b="1" baseline="-25000" dirty="0" err="1"/>
              <a:t>c</a:t>
            </a:r>
            <a:r>
              <a:rPr lang="fr-FR" sz="3600" b="1" dirty="0"/>
              <a:t> = 1/2 x m x v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 err="1"/>
              <a:t>E</a:t>
            </a:r>
            <a:r>
              <a:rPr lang="fr-FR" sz="3600" b="1" baseline="-25000" dirty="0" err="1"/>
              <a:t>c</a:t>
            </a:r>
            <a:r>
              <a:rPr lang="fr-FR" sz="3600" b="1" dirty="0"/>
              <a:t> = 1/2 x m x v</a:t>
            </a:r>
            <a:r>
              <a:rPr lang="fr-FR" sz="3600" b="1" baseline="30000" dirty="0"/>
              <a:t>2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 err="1"/>
              <a:t>E</a:t>
            </a:r>
            <a:r>
              <a:rPr lang="fr-FR" sz="3600" b="1" baseline="-25000" dirty="0" err="1"/>
              <a:t>c</a:t>
            </a:r>
            <a:r>
              <a:rPr lang="fr-FR" sz="3600" b="1" dirty="0"/>
              <a:t> = m x g x 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6B432-6BC9-25FD-4538-1FEA83E9DABD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6FD50-AC22-C7EF-861A-361F04993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5D5506-12B1-6848-F03C-C6821DC13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A9634D-3B91-6053-AD42-7ADF8E2A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29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9C31A3C-450E-CEE8-A817-DB4196A2A2C7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valeur du poids se mesure avec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Une balance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 dynamomètre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 voltmètre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 thermomètre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582BF-8CB7-2E7D-867C-AFBA3FE40852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5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0E58-F3BE-1043-A20D-CF8EC82A5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C0436F-62CE-99A5-0672-E10F3D86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95AAA3-8FE0-4F43-04D9-ACC4855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30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5C932FA-D47E-AA8E-F58F-C26704D7A354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valeur de la vitesse de la lumière dans le vide est d'environ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300 000 m/s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340 m/s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1 000 km/s</a:t>
            </a:r>
            <a:endParaRPr lang="fr-FR" sz="3200" b="1" dirty="0"/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300 000 km/s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EB252-AEA7-48AD-DE0F-8E7B478CBD9D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51CA-5DF9-A3FE-81B0-87816F26F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EBC250-1D5F-1766-F721-AD4472EA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" y="-3121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CA98C2-0F71-2D2E-3501-6BD7E184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8064788-4CFE-981D-5EE5-EA8537207706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L'énergie mécanique est la somme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 l'énergie thermique et de l'énergie cinétique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 l'énergie cinétique et de l'énergie potentielle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 l'énergie électrique et de l'énergie chimique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 la masse et de la vitesse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A19A51-7B73-E40E-AD5A-512294B572E2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4A986-7A0A-E442-717A-3E9A33E4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1928EA-BAA4-C1C1-17D8-886FEA6D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0E9CCB-0259-358F-65FA-2B2C84C1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32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00CDCFD-2A54-EBE2-9802-CDA82394B15C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Un objet est en équilibre sous l'action de deux forces si ces forces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Ont la même direction et le même sens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Sont perpendiculaires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Ont la même direction, des sens opposés et la même intensité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Ont des intensités différentes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9C985-7BA8-06CD-C10F-9356E49AA012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1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0F3D13-82AA-1B40-F803-45F601F1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00B7B-68F9-5F49-5E5A-4F4D04E4E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0EF656-59CB-5913-983A-6A8FE4F7A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EE29CD-609F-BEDA-FAE9-C77E06F5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33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A833AA4-132F-1440-7C16-A0E4FBAD759B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La vitesse de la vitesse du son dans l'air à 25°C est d'environ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340 m/s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300 000 km/s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1 200 km/s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340 km/h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881F6-70A7-0A3B-B3F1-007CE86AF77F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7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06A3-2FD3-EBA4-BF4E-8D1EBE43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B24029-2ACC-B026-CC6D-9659D34EE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B8FE16-EF8F-74E5-F8ED-1B87FA48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34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FB538AF-D5BC-00C5-311C-76D41A5765E1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4000" b="1" dirty="0">
                <a:solidFill>
                  <a:srgbClr val="FF0000"/>
                </a:solidFill>
              </a:rPr>
              <a:t>Une année-lumière est une unité de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Temps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Vitesse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Distance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Énergie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5B670-C1EF-722A-3AED-81EFDC701B5B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6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04DFCF-01D3-948E-9A80-5624E6C4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Entre les planètes du système solaire, il y a essentiellement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 l’air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Du vide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Des atomes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Des étoiles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D8925-3A73-3A26-0788-4D3383BB5DCC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E62DE3-49BF-707D-4591-CF04CFA5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Une galaxie est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 regroupement de planètes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Une nébuleuse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 constitué d’autres galaxies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Un groupement d’étoiles</a:t>
            </a:r>
          </a:p>
          <a:p>
            <a:pPr marL="720725" indent="0" algn="just">
              <a:buNone/>
            </a:pPr>
            <a:endParaRPr lang="fr-FR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BA0CE-2198-8F45-0535-4692B5D2E7B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968723-89FA-B255-BB4D-76F4DE43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L’année de lumière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Est la durée du trajet de la lumière entre le soleil et la Terre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Est la distance parcourue par la lumière en une année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distance séparant le Soleil de la Terre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Est une durée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D8743-A9F7-AC48-166A-DCD93B370981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77A27D-4B06-356C-60DB-C61A224C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6400" b="1" dirty="0">
                <a:solidFill>
                  <a:srgbClr val="FF0000"/>
                </a:solidFill>
              </a:rPr>
              <a:t>L’image ci-dessous représente :</a:t>
            </a:r>
          </a:p>
          <a:p>
            <a:pPr marL="0" indent="0" algn="ctr">
              <a:buNone/>
            </a:pPr>
            <a:endParaRPr lang="fr-FR" sz="5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5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5700" b="1" dirty="0">
              <a:solidFill>
                <a:srgbClr val="FF0000"/>
              </a:solidFill>
            </a:endParaRPr>
          </a:p>
          <a:p>
            <a:pPr marL="1143000" indent="-690563">
              <a:buFont typeface="+mj-lt"/>
              <a:buAutoNum type="alphaLcPeriod"/>
            </a:pPr>
            <a:r>
              <a:rPr lang="fr-FR" sz="5800" b="1" dirty="0"/>
              <a:t>Le spectre  continu de la lumière blanche</a:t>
            </a:r>
          </a:p>
          <a:p>
            <a:pPr marL="1143000" indent="-690563">
              <a:buFont typeface="+mj-lt"/>
              <a:buAutoNum type="alphaLcPeriod"/>
            </a:pPr>
            <a:r>
              <a:rPr lang="fr-FR" sz="5800" b="1" dirty="0"/>
              <a:t>Le spectre du soleil</a:t>
            </a:r>
          </a:p>
          <a:p>
            <a:pPr marL="1143000" indent="-690563">
              <a:buFont typeface="+mj-lt"/>
              <a:buAutoNum type="alphaLcPeriod"/>
            </a:pPr>
            <a:r>
              <a:rPr lang="fr-FR" sz="5800" b="1" dirty="0"/>
              <a:t>Un spectre de raie d’émission</a:t>
            </a:r>
          </a:p>
          <a:p>
            <a:pPr marL="1143000" indent="-690563">
              <a:buFont typeface="+mj-lt"/>
              <a:buAutoNum type="alphaLcPeriod"/>
            </a:pPr>
            <a:r>
              <a:rPr lang="fr-FR" sz="5800" b="1" dirty="0"/>
              <a:t>Un spectre de raies d’absorption</a:t>
            </a:r>
            <a:br>
              <a:rPr lang="fr-FR" sz="5800" b="1" dirty="0"/>
            </a:br>
            <a:endParaRPr lang="fr-FR" sz="5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31538" r="13517" b="43912"/>
          <a:stretch/>
        </p:blipFill>
        <p:spPr bwMode="auto">
          <a:xfrm>
            <a:off x="0" y="1844824"/>
            <a:ext cx="9144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51B829-5D24-53D0-DA20-EBE41B4D9B26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34BB4F-926C-CFCE-2ACD-3E040A3E4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39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fr-FR" sz="16000" b="1" dirty="0">
                <a:solidFill>
                  <a:srgbClr val="FF0000"/>
                </a:solidFill>
              </a:rPr>
              <a:t>L’image ci-dessous représente :</a:t>
            </a:r>
          </a:p>
          <a:p>
            <a:pPr marL="0" indent="0" algn="just">
              <a:buNone/>
            </a:pPr>
            <a:endParaRPr lang="fr-FR" sz="16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6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6000" b="1" dirty="0">
              <a:solidFill>
                <a:srgbClr val="FF0000"/>
              </a:solidFill>
            </a:endParaRPr>
          </a:p>
          <a:p>
            <a:pPr marL="1165225" lvl="1" indent="-738188" algn="just">
              <a:buFont typeface="+mj-lt"/>
              <a:buAutoNum type="alphaLcPeriod"/>
            </a:pPr>
            <a:r>
              <a:rPr lang="fr-FR" sz="15600" b="1" dirty="0"/>
              <a:t>Le spectre  de la lumière blanche</a:t>
            </a:r>
          </a:p>
          <a:p>
            <a:pPr marL="1165225" lvl="1" indent="-738188" algn="just">
              <a:buFont typeface="+mj-lt"/>
              <a:buAutoNum type="alphaLcPeriod"/>
            </a:pPr>
            <a:r>
              <a:rPr lang="fr-FR" sz="15600" b="1" dirty="0"/>
              <a:t>Un spectre de raie d’émission</a:t>
            </a:r>
          </a:p>
          <a:p>
            <a:pPr marL="1165225" lvl="1" indent="-738188" algn="just">
              <a:buFont typeface="+mj-lt"/>
              <a:buAutoNum type="alphaLcPeriod"/>
            </a:pPr>
            <a:r>
              <a:rPr lang="fr-FR" sz="15600" b="1" dirty="0"/>
              <a:t>Un spectre de raies d’absorption</a:t>
            </a:r>
          </a:p>
          <a:p>
            <a:pPr marL="1165225" lvl="1" indent="-738188" algn="just">
              <a:buFont typeface="+mj-lt"/>
              <a:buAutoNum type="alphaLcPeriod"/>
            </a:pPr>
            <a:r>
              <a:rPr lang="fr-FR" sz="15600" b="1" dirty="0"/>
              <a:t>Un spectre continu</a:t>
            </a:r>
          </a:p>
          <a:p>
            <a:pPr marL="0" indent="0">
              <a:buNone/>
            </a:pPr>
            <a:br>
              <a:rPr lang="fr-FR" b="1" dirty="0"/>
            </a:b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0" b="19809"/>
          <a:stretch/>
        </p:blipFill>
        <p:spPr bwMode="auto">
          <a:xfrm>
            <a:off x="0" y="1916832"/>
            <a:ext cx="9144000" cy="168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DEF978-974D-A343-9EAB-676C7492AF47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1493DE-C376-5C9E-6A1A-29F44E76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40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Dans le référentiel Terrestre 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 soleil est immobile	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Lune tourne autour de la Terre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Les planètes tournent autour de la Terre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La Terre est immobile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D2CCF-4EF2-692C-8D8B-B1C27BCB753A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811838-5AF0-EC80-A17A-74589124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41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Quel est la valeur du poids sur Terre d’un objet de masse égale à 50kg: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Environ 500 N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Environ 5 N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Environ 5000 N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Environ 50 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8D193-98CE-F6AB-0E1F-85BD43BE2D8D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E75CDB-82A5-2E0B-51E4-6E1444A9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21"/>
            <a:ext cx="91440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Question 42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4000" b="1" dirty="0">
                <a:solidFill>
                  <a:srgbClr val="FF0000"/>
                </a:solidFill>
              </a:rPr>
              <a:t>Un véhicule parcourt 36 km en 30 min. Sa vitesse moyenne est </a:t>
            </a:r>
            <a:r>
              <a:rPr lang="fr-FR" sz="4000" b="1">
                <a:solidFill>
                  <a:srgbClr val="FF0000"/>
                </a:solidFill>
              </a:rPr>
              <a:t>de valeur :</a:t>
            </a:r>
            <a:endParaRPr lang="fr-FR" sz="4000" b="1" dirty="0">
              <a:solidFill>
                <a:srgbClr val="FF0000"/>
              </a:solidFill>
            </a:endParaRP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36 km/h	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48 km/h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72 km/h</a:t>
            </a:r>
          </a:p>
          <a:p>
            <a:pPr marL="1143000" lvl="1" indent="-742950" algn="just">
              <a:buFont typeface="+mj-lt"/>
              <a:buAutoNum type="alphaLcPeriod"/>
            </a:pPr>
            <a:r>
              <a:rPr lang="fr-FR" sz="3600" b="1" dirty="0"/>
              <a:t>36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DC41D-4302-2E41-A92D-40C09EBA2FC9}"/>
              </a:ext>
            </a:extLst>
          </p:cNvPr>
          <p:cNvSpPr/>
          <p:nvPr/>
        </p:nvSpPr>
        <p:spPr>
          <a:xfrm>
            <a:off x="0" y="980728"/>
            <a:ext cx="9144000" cy="299110"/>
          </a:xfrm>
          <a:prstGeom prst="rect">
            <a:avLst/>
          </a:prstGeom>
          <a:gradFill flip="none" rotWithShape="1">
            <a:gsLst>
              <a:gs pos="77000">
                <a:srgbClr val="FF0000"/>
              </a:gs>
              <a:gs pos="23000">
                <a:schemeClr val="accent1">
                  <a:lumMod val="89000"/>
                </a:schemeClr>
              </a:gs>
              <a:gs pos="41000">
                <a:schemeClr val="accent1">
                  <a:lumMod val="75000"/>
                </a:schemeClr>
              </a:gs>
              <a:gs pos="43000">
                <a:schemeClr val="accent1">
                  <a:lumMod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2" name="hammer.wav"/>
          </p:stSnd>
        </p:sndAc>
      </p:transition>
    </mc:Choice>
    <mc:Fallback xmlns="">
      <p:transition advClick="0" advTm="30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CC745D-4F95-D457-5152-33ECADBE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F9909D-2B82-CC87-221E-E4FB13AA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906" y="0"/>
            <a:ext cx="9154906" cy="1470025"/>
          </a:xfrm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FF0000"/>
                </a:solidFill>
              </a:rPr>
              <a:t>QCM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fr-FR" sz="8000" b="1" dirty="0">
                <a:solidFill>
                  <a:srgbClr val="FF0000"/>
                </a:solidFill>
              </a:rPr>
              <a:t>Physique – Chimie</a:t>
            </a:r>
          </a:p>
          <a:p>
            <a:r>
              <a:rPr lang="fr-FR" sz="16600" b="1" dirty="0">
                <a:solidFill>
                  <a:srgbClr val="0070C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6286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sndAc>
          <p:stSnd>
            <p:snd r:embed="rId3" name="hammer.wav"/>
          </p:stSnd>
        </p:sndAc>
      </p:transition>
    </mc:Choice>
    <mc:Fallback xmlns="">
      <p:transition advClick="0" advTm="30000">
        <p:sndAc>
          <p:stSnd>
            <p:snd r:embed="rId5" name="hamm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0D5C62-22D7-3ADF-0A12-4DCA01BA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E3FD71-DBDF-003A-0398-CF98C3FB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354" y="0"/>
            <a:ext cx="916835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13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169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ndAc>
          <p:stSnd>
            <p:snd r:embed="rId2" name="hammer.wav"/>
          </p:stSnd>
        </p:sndAc>
      </p:transition>
    </mc:Choice>
    <mc:Fallback xmlns="">
      <p:transition advClick="0" advTm="1000">
        <p:sndAc>
          <p:stSnd>
            <p:snd r:embed="rId4" name="hammer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1261</Words>
  <Application>Microsoft Office PowerPoint</Application>
  <PresentationFormat>Affichage à l'écran (4:3)</PresentationFormat>
  <Paragraphs>308</Paragraphs>
  <Slides>70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4" baseType="lpstr">
      <vt:lpstr>Arial</vt:lpstr>
      <vt:lpstr>Calibri</vt:lpstr>
      <vt:lpstr>Symbol</vt:lpstr>
      <vt:lpstr>Thème Office</vt:lpstr>
      <vt:lpstr>Présentation PowerPoint</vt:lpstr>
      <vt:lpstr>Présentation PowerPoint</vt:lpstr>
      <vt:lpstr>QCM</vt:lpstr>
      <vt:lpstr>QCM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QCM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 21</vt:lpstr>
      <vt:lpstr>Question 22</vt:lpstr>
      <vt:lpstr>Question 23</vt:lpstr>
      <vt:lpstr>Question 24</vt:lpstr>
      <vt:lpstr>Question 25</vt:lpstr>
      <vt:lpstr>Question 26</vt:lpstr>
      <vt:lpstr>Question 27</vt:lpstr>
      <vt:lpstr>Question 28</vt:lpstr>
      <vt:lpstr>Question 29</vt:lpstr>
      <vt:lpstr>Question 30</vt:lpstr>
      <vt:lpstr>Question 31</vt:lpstr>
      <vt:lpstr>Question 32</vt:lpstr>
      <vt:lpstr>Question 33</vt:lpstr>
      <vt:lpstr>Question 34</vt:lpstr>
      <vt:lpstr>Question 35</vt:lpstr>
      <vt:lpstr>Question 36</vt:lpstr>
      <vt:lpstr>Question 37</vt:lpstr>
      <vt:lpstr>Question 38</vt:lpstr>
      <vt:lpstr>Question 39</vt:lpstr>
      <vt:lpstr>Question 40</vt:lpstr>
      <vt:lpstr>Question 41</vt:lpstr>
      <vt:lpstr>Question 42</vt:lpstr>
      <vt:lpstr>QCM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QCM - UNIVERS</dc:title>
  <dc:creator>Thierry</dc:creator>
  <cp:lastModifiedBy>Thierry Chauvet</cp:lastModifiedBy>
  <cp:revision>98</cp:revision>
  <dcterms:created xsi:type="dcterms:W3CDTF">2012-12-11T17:32:55Z</dcterms:created>
  <dcterms:modified xsi:type="dcterms:W3CDTF">2026-05-03T20:09:33Z</dcterms:modified>
</cp:coreProperties>
</file>